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600650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B4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52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049" y="7070108"/>
            <a:ext cx="26010553" cy="15040222"/>
          </a:xfrm>
        </p:spPr>
        <p:txBody>
          <a:bodyPr anchor="b"/>
          <a:lstStyle>
            <a:lvl1pPr algn="ctr">
              <a:defRPr sz="2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081" y="22690338"/>
            <a:ext cx="22950488" cy="10430151"/>
          </a:xfrm>
        </p:spPr>
        <p:txBody>
          <a:bodyPr/>
          <a:lstStyle>
            <a:lvl1pPr marL="0" indent="0" algn="ctr">
              <a:buNone/>
              <a:defRPr sz="8032"/>
            </a:lvl1pPr>
            <a:lvl2pPr marL="1530020" indent="0" algn="ctr">
              <a:buNone/>
              <a:defRPr sz="6693"/>
            </a:lvl2pPr>
            <a:lvl3pPr marL="3060040" indent="0" algn="ctr">
              <a:buNone/>
              <a:defRPr sz="6024"/>
            </a:lvl3pPr>
            <a:lvl4pPr marL="4590059" indent="0" algn="ctr">
              <a:buNone/>
              <a:defRPr sz="5354"/>
            </a:lvl4pPr>
            <a:lvl5pPr marL="6120079" indent="0" algn="ctr">
              <a:buNone/>
              <a:defRPr sz="5354"/>
            </a:lvl5pPr>
            <a:lvl6pPr marL="7650099" indent="0" algn="ctr">
              <a:buNone/>
              <a:defRPr sz="5354"/>
            </a:lvl6pPr>
            <a:lvl7pPr marL="9180119" indent="0" algn="ctr">
              <a:buNone/>
              <a:defRPr sz="5354"/>
            </a:lvl7pPr>
            <a:lvl8pPr marL="10710139" indent="0" algn="ctr">
              <a:buNone/>
              <a:defRPr sz="5354"/>
            </a:lvl8pPr>
            <a:lvl9pPr marL="12240158" indent="0" algn="ctr">
              <a:buNone/>
              <a:defRPr sz="535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6600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7687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98592" y="2300034"/>
            <a:ext cx="6598265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797" y="2300034"/>
            <a:ext cx="19412287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58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76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58" y="10770172"/>
            <a:ext cx="26393061" cy="17970262"/>
          </a:xfrm>
        </p:spPr>
        <p:txBody>
          <a:bodyPr anchor="b"/>
          <a:lstStyle>
            <a:lvl1pPr>
              <a:defRPr sz="2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7858" y="28910440"/>
            <a:ext cx="26393061" cy="9450136"/>
          </a:xfrm>
        </p:spPr>
        <p:txBody>
          <a:bodyPr/>
          <a:lstStyle>
            <a:lvl1pPr marL="0" indent="0">
              <a:buNone/>
              <a:defRPr sz="8032">
                <a:solidFill>
                  <a:schemeClr val="tx1"/>
                </a:solidFill>
              </a:defRPr>
            </a:lvl1pPr>
            <a:lvl2pPr marL="1530020" indent="0">
              <a:buNone/>
              <a:defRPr sz="6693">
                <a:solidFill>
                  <a:schemeClr val="tx1">
                    <a:tint val="75000"/>
                  </a:schemeClr>
                </a:solidFill>
              </a:defRPr>
            </a:lvl2pPr>
            <a:lvl3pPr marL="3060040" indent="0">
              <a:buNone/>
              <a:defRPr sz="6024">
                <a:solidFill>
                  <a:schemeClr val="tx1">
                    <a:tint val="75000"/>
                  </a:schemeClr>
                </a:solidFill>
              </a:defRPr>
            </a:lvl3pPr>
            <a:lvl4pPr marL="459005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4pPr>
            <a:lvl5pPr marL="612007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5pPr>
            <a:lvl6pPr marL="765009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6pPr>
            <a:lvl7pPr marL="918011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7pPr>
            <a:lvl8pPr marL="1071013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8pPr>
            <a:lvl9pPr marL="12240158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343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795" y="11500170"/>
            <a:ext cx="13005276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1579" y="11500170"/>
            <a:ext cx="13005276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41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300044"/>
            <a:ext cx="26393061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7784" y="10590160"/>
            <a:ext cx="12945507" cy="5190073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7784" y="15780233"/>
            <a:ext cx="1294550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1581" y="10590160"/>
            <a:ext cx="13009262" cy="5190073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1581" y="15780233"/>
            <a:ext cx="13009262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519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2410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5146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880042"/>
            <a:ext cx="9869506" cy="10080149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9262" y="6220102"/>
            <a:ext cx="15491579" cy="30700453"/>
          </a:xfrm>
        </p:spPr>
        <p:txBody>
          <a:bodyPr/>
          <a:lstStyle>
            <a:lvl1pPr>
              <a:defRPr sz="10709"/>
            </a:lvl1pPr>
            <a:lvl2pPr>
              <a:defRPr sz="9370"/>
            </a:lvl2pPr>
            <a:lvl3pPr>
              <a:defRPr sz="8032"/>
            </a:lvl3pPr>
            <a:lvl4pPr>
              <a:defRPr sz="6693"/>
            </a:lvl4pPr>
            <a:lvl5pPr>
              <a:defRPr sz="6693"/>
            </a:lvl5pPr>
            <a:lvl6pPr>
              <a:defRPr sz="6693"/>
            </a:lvl6pPr>
            <a:lvl7pPr>
              <a:defRPr sz="6693"/>
            </a:lvl7pPr>
            <a:lvl8pPr>
              <a:defRPr sz="6693"/>
            </a:lvl8pPr>
            <a:lvl9pPr>
              <a:defRPr sz="669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2960191"/>
            <a:ext cx="9869506" cy="24010358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598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880042"/>
            <a:ext cx="9869506" cy="10080149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09262" y="6220102"/>
            <a:ext cx="15491579" cy="30700453"/>
          </a:xfrm>
        </p:spPr>
        <p:txBody>
          <a:bodyPr anchor="t"/>
          <a:lstStyle>
            <a:lvl1pPr marL="0" indent="0">
              <a:buNone/>
              <a:defRPr sz="10709"/>
            </a:lvl1pPr>
            <a:lvl2pPr marL="1530020" indent="0">
              <a:buNone/>
              <a:defRPr sz="9370"/>
            </a:lvl2pPr>
            <a:lvl3pPr marL="3060040" indent="0">
              <a:buNone/>
              <a:defRPr sz="8032"/>
            </a:lvl3pPr>
            <a:lvl4pPr marL="4590059" indent="0">
              <a:buNone/>
              <a:defRPr sz="6693"/>
            </a:lvl4pPr>
            <a:lvl5pPr marL="6120079" indent="0">
              <a:buNone/>
              <a:defRPr sz="6693"/>
            </a:lvl5pPr>
            <a:lvl6pPr marL="7650099" indent="0">
              <a:buNone/>
              <a:defRPr sz="6693"/>
            </a:lvl6pPr>
            <a:lvl7pPr marL="9180119" indent="0">
              <a:buNone/>
              <a:defRPr sz="6693"/>
            </a:lvl7pPr>
            <a:lvl8pPr marL="10710139" indent="0">
              <a:buNone/>
              <a:defRPr sz="6693"/>
            </a:lvl8pPr>
            <a:lvl9pPr marL="12240158" indent="0">
              <a:buNone/>
              <a:defRPr sz="669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2960191"/>
            <a:ext cx="9869506" cy="24010358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729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3795" y="2300044"/>
            <a:ext cx="26393061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95" y="11500170"/>
            <a:ext cx="26393061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3795" y="40040601"/>
            <a:ext cx="688514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D1818-0CC5-4F2A-B118-52FB727D4178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6466" y="40040601"/>
            <a:ext cx="10327719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11709" y="40040601"/>
            <a:ext cx="688514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689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60040" rtl="0" eaLnBrk="1" latinLnBrk="0" hangingPunct="1">
        <a:lnSpc>
          <a:spcPct val="90000"/>
        </a:lnSpc>
        <a:spcBef>
          <a:spcPct val="0"/>
        </a:spcBef>
        <a:buNone/>
        <a:defRPr sz="14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5010" indent="-765010" algn="l" defTabSz="3060040" rtl="0" eaLnBrk="1" latinLnBrk="0" hangingPunct="1">
        <a:lnSpc>
          <a:spcPct val="90000"/>
        </a:lnSpc>
        <a:spcBef>
          <a:spcPts val="3347"/>
        </a:spcBef>
        <a:buFont typeface="Arial" panose="020B0604020202020204" pitchFamily="34" charset="0"/>
        <a:buChar char="•"/>
        <a:defRPr sz="9370" kern="1200">
          <a:solidFill>
            <a:schemeClr val="tx1"/>
          </a:solidFill>
          <a:latin typeface="+mn-lt"/>
          <a:ea typeface="+mn-ea"/>
          <a:cs typeface="+mn-cs"/>
        </a:defRPr>
      </a:lvl1pPr>
      <a:lvl2pPr marL="229503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2pPr>
      <a:lvl3pPr marL="382505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693" kern="1200">
          <a:solidFill>
            <a:schemeClr val="tx1"/>
          </a:solidFill>
          <a:latin typeface="+mn-lt"/>
          <a:ea typeface="+mn-ea"/>
          <a:cs typeface="+mn-cs"/>
        </a:defRPr>
      </a:lvl3pPr>
      <a:lvl4pPr marL="535506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88508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841510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94512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147514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3005168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1pPr>
      <a:lvl2pPr marL="153002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2pPr>
      <a:lvl3pPr marL="306004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3pPr>
      <a:lvl4pPr marL="459005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12007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765009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18011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071013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2240158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id="{E25F1B23-FBDE-C04A-5FB3-3057FF83B8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16" y="0"/>
            <a:ext cx="30598934" cy="43199392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86EBBC0F-D77A-54C0-E0B7-77600B56EF30}"/>
              </a:ext>
            </a:extLst>
          </p:cNvPr>
          <p:cNvSpPr txBox="1"/>
          <p:nvPr/>
        </p:nvSpPr>
        <p:spPr>
          <a:xfrm>
            <a:off x="245269" y="6407836"/>
            <a:ext cx="30110112" cy="22129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pt-BR" sz="8000" b="1" dirty="0"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Título idêntico ao do TCC Arial, negrito, corpo 72pt</a:t>
            </a:r>
            <a:r>
              <a:rPr lang="pt-BR" sz="6200" b="1" dirty="0"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 (reduzido para até corpo 60, caso a quantidade de texto ultrapasse o espaço delimitado)</a:t>
            </a:r>
            <a:endParaRPr lang="en-US" sz="6500" dirty="0"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43D6491-57C9-874A-6DF8-24123BF3E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4036" y="8788629"/>
            <a:ext cx="27544712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ctr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Calibri" panose="020F0502020204030204" pitchFamily="34" charset="0"/>
                <a:cs typeface="Geneva" pitchFamily="34" charset="0"/>
              </a:rPr>
              <a:t>Nomes dos autores: </a:t>
            </a:r>
            <a:r>
              <a:rPr lang="pt-BR" altLang="pt-BR" sz="4000" b="1" dirty="0" err="1">
                <a:latin typeface="Calibri" panose="020F0502020204030204" pitchFamily="34" charset="0"/>
                <a:cs typeface="Geneva" pitchFamily="34" charset="0"/>
              </a:rPr>
              <a:t>arial</a:t>
            </a:r>
            <a:r>
              <a:rPr lang="pt-BR" altLang="pt-BR" sz="4000" b="1" dirty="0">
                <a:latin typeface="Calibri" panose="020F0502020204030204" pitchFamily="34" charset="0"/>
                <a:cs typeface="Geneva" pitchFamily="34" charset="0"/>
              </a:rPr>
              <a:t>, negrito, corpo 40pt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dirty="0">
                <a:latin typeface="Calibri" panose="020F0502020204030204" pitchFamily="34" charset="0"/>
                <a:cs typeface="Geneva" pitchFamily="34" charset="0"/>
              </a:rPr>
              <a:t>Departamento e endereço eletrônico de um dos autores: </a:t>
            </a:r>
            <a:r>
              <a:rPr lang="pt-BR" altLang="pt-BR" sz="4000" dirty="0" err="1">
                <a:latin typeface="Calibri" panose="020F0502020204030204" pitchFamily="34" charset="0"/>
                <a:cs typeface="Geneva" pitchFamily="34" charset="0"/>
              </a:rPr>
              <a:t>arial</a:t>
            </a:r>
            <a:r>
              <a:rPr lang="pt-BR" altLang="pt-BR" sz="4000" dirty="0">
                <a:latin typeface="Calibri" panose="020F0502020204030204" pitchFamily="34" charset="0"/>
                <a:cs typeface="Geneva" pitchFamily="34" charset="0"/>
              </a:rPr>
              <a:t>, regular, corpo 30pt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Calibri" panose="020F0502020204030204" pitchFamily="34" charset="0"/>
                <a:cs typeface="Geneva" pitchFamily="34" charset="0"/>
              </a:rPr>
              <a:t>Nome do orientador/Facilitador de aprendizagem; Cidade/Gerência de Saúde</a:t>
            </a:r>
            <a:r>
              <a:rPr lang="pt-BR" altLang="pt-BR" sz="4000" dirty="0">
                <a:latin typeface="Calibri" panose="020F0502020204030204" pitchFamily="34" charset="0"/>
                <a:cs typeface="Geneva" pitchFamily="34" charset="0"/>
              </a:rPr>
              <a:t>:</a:t>
            </a:r>
            <a:r>
              <a:rPr lang="pt-BR" altLang="pt-BR" sz="4000" b="1" dirty="0">
                <a:latin typeface="Calibri" panose="020F0502020204030204" pitchFamily="34" charset="0"/>
                <a:cs typeface="Geneva" pitchFamily="34" charset="0"/>
              </a:rPr>
              <a:t> </a:t>
            </a:r>
            <a:r>
              <a:rPr lang="pt-BR" altLang="pt-BR" sz="4000" b="1" dirty="0" err="1">
                <a:latin typeface="Calibri" panose="020F0502020204030204" pitchFamily="34" charset="0"/>
                <a:cs typeface="Geneva" pitchFamily="34" charset="0"/>
              </a:rPr>
              <a:t>arial</a:t>
            </a:r>
            <a:r>
              <a:rPr lang="pt-BR" altLang="pt-BR" sz="4000" b="1" dirty="0">
                <a:latin typeface="Calibri" panose="020F0502020204030204" pitchFamily="34" charset="0"/>
                <a:cs typeface="Geneva" pitchFamily="34" charset="0"/>
              </a:rPr>
              <a:t>, negrito, corpo 40pt</a:t>
            </a:r>
            <a:r>
              <a:rPr lang="pt-BR" altLang="pt-BR" sz="4000" dirty="0">
                <a:latin typeface="Calibri" panose="020F0502020204030204" pitchFamily="34" charset="0"/>
                <a:cs typeface="Geneva" pitchFamily="34" charset="0"/>
              </a:rPr>
              <a:t> </a:t>
            </a:r>
            <a:endParaRPr lang="en-US" altLang="pt-BR" sz="4000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15" name="Rectangle 37">
            <a:extLst>
              <a:ext uri="{FF2B5EF4-FFF2-40B4-BE49-F238E27FC236}">
                <a16:creationId xmlns:a16="http://schemas.microsoft.com/office/drawing/2014/main" id="{06AFAAC0-7D5B-66F1-7D04-CE88DEE69AE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932910" y="5797779"/>
            <a:ext cx="16964114" cy="50800"/>
          </a:xfrm>
          <a:prstGeom prst="rect">
            <a:avLst/>
          </a:prstGeom>
          <a:solidFill>
            <a:srgbClr val="4EB49C"/>
          </a:solidFill>
          <a:ln w="38100">
            <a:solidFill>
              <a:srgbClr val="4EB49C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16" name="Rectangle 37">
            <a:extLst>
              <a:ext uri="{FF2B5EF4-FFF2-40B4-BE49-F238E27FC236}">
                <a16:creationId xmlns:a16="http://schemas.microsoft.com/office/drawing/2014/main" id="{1498511A-65AB-44BF-04B6-5FCEC705B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4772" y="11457216"/>
            <a:ext cx="16912141" cy="46038"/>
          </a:xfrm>
          <a:prstGeom prst="rect">
            <a:avLst/>
          </a:prstGeom>
          <a:solidFill>
            <a:srgbClr val="4EB49C"/>
          </a:solidFill>
          <a:ln w="38100">
            <a:solidFill>
              <a:srgbClr val="4EB49C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752AE0C6-4860-307A-0E3C-EDB7755E5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18673983"/>
            <a:ext cx="14400212" cy="716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CONTEXTO</a:t>
            </a:r>
            <a:endParaRPr lang="pt-BR" altLang="pt-BR" sz="2400" dirty="0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 ...............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endParaRPr lang="pt-BR" altLang="pt-BR" sz="2400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3C75FAF-99FC-E3CE-B5E9-F73F8CEE8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26588358"/>
            <a:ext cx="14400212" cy="4795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OBJETIVO GERAL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 ....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endParaRPr lang="en-US" altLang="pt-BR" sz="2400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F194D0FE-D015-1029-EA17-BAEB59F7D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12510178"/>
            <a:ext cx="14400212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INTRODUÇÃO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 .....................................................................................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endParaRPr lang="en-US" altLang="pt-BR" sz="2400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14BA571E-7DF9-B441-651C-C439398DA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6363" y="12344558"/>
            <a:ext cx="14400213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IMPLEMENTAÇÃO E RESULTADOS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Geneva" pitchFamily="34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Geneva" pitchFamily="34" charset="0"/>
              </a:rPr>
              <a:t>Corpo do texto Arial regular tamanho 32pt, podendo ser reduzido para até 24pt, caso a quantidade de texto ultrapasse o espaço delimitado. .....................................................................................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endParaRPr lang="en-US" altLang="pt-BR" sz="2400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AAF3118E-999A-7813-D060-9F75343E0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3995" y="30347734"/>
            <a:ext cx="14400212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REFERÊNCIAS 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</a:p>
        </p:txBody>
      </p:sp>
      <p:graphicFrame>
        <p:nvGraphicFramePr>
          <p:cNvPr id="24" name="Objeto 10">
            <a:extLst>
              <a:ext uri="{FF2B5EF4-FFF2-40B4-BE49-F238E27FC236}">
                <a16:creationId xmlns:a16="http://schemas.microsoft.com/office/drawing/2014/main" id="{4BBEAAA7-333F-A9C3-068F-8AC5171179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63521"/>
              </p:ext>
            </p:extLst>
          </p:nvPr>
        </p:nvGraphicFramePr>
        <p:xfrm>
          <a:off x="1028927" y="35833052"/>
          <a:ext cx="14398625" cy="553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4397562" imgH="5869963" progId="Excel.Chart.8">
                  <p:embed/>
                </p:oleObj>
              </mc:Choice>
              <mc:Fallback>
                <p:oleObj r:id="rId3" imgW="14397562" imgH="5869963" progId="Excel.Chart.8">
                  <p:embed/>
                  <p:pic>
                    <p:nvPicPr>
                      <p:cNvPr id="3113" name="Objeto 10">
                        <a:extLst>
                          <a:ext uri="{FF2B5EF4-FFF2-40B4-BE49-F238E27FC236}">
                            <a16:creationId xmlns:a16="http://schemas.microsoft.com/office/drawing/2014/main" id="{8B3061C3-767B-A9CE-D7F6-220863A409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927" y="35833052"/>
                        <a:ext cx="14398625" cy="553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CaixaDeTexto 18">
            <a:extLst>
              <a:ext uri="{FF2B5EF4-FFF2-40B4-BE49-F238E27FC236}">
                <a16:creationId xmlns:a16="http://schemas.microsoft.com/office/drawing/2014/main" id="{8F0E8942-6EB9-355A-4DE2-722919B12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790" y="41644889"/>
            <a:ext cx="4267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Silva (2010).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7A44D3F0-D237-ED81-8844-A91AE0699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30473739"/>
            <a:ext cx="14400212" cy="270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PLANO OPERATIVO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 ....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endParaRPr lang="en-US" altLang="pt-BR" sz="2400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324C6ADF-E308-B1E4-36B1-C27EBB810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6363" y="23104988"/>
            <a:ext cx="14400213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CONSIDERAÇÕES FINAIS </a:t>
            </a:r>
            <a:r>
              <a:rPr lang="pt-BR" altLang="pt-BR" sz="4800" b="1" dirty="0">
                <a:latin typeface="Arial" panose="020B0604020202020204" pitchFamily="34" charset="0"/>
                <a:cs typeface="Geneva" pitchFamily="34" charset="0"/>
              </a:rPr>
              <a:t>(caso já esteja aplicado o PI)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Geneva" pitchFamily="34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Geneva" pitchFamily="34" charset="0"/>
              </a:rPr>
              <a:t>Corpo do texto Arial regular tamanho 32pt, podendo ser reduzido para até 24pt, caso a quantidade de texto ultrapasse o espaço delimitado. .....................................................................................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endParaRPr lang="en-US" altLang="pt-BR" sz="2400" dirty="0">
              <a:latin typeface="Arial" panose="020B0604020202020204" pitchFamily="34" charset="0"/>
              <a:cs typeface="Geneva" pitchFamily="34" charset="0"/>
            </a:endParaRPr>
          </a:p>
        </p:txBody>
      </p: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2506DDFE-34B9-51D5-EF73-C577C3139AC1}"/>
              </a:ext>
            </a:extLst>
          </p:cNvPr>
          <p:cNvCxnSpPr>
            <a:cxnSpLocks/>
          </p:cNvCxnSpPr>
          <p:nvPr/>
        </p:nvCxnSpPr>
        <p:spPr>
          <a:xfrm>
            <a:off x="18614571" y="11527971"/>
            <a:ext cx="0" cy="0"/>
          </a:xfrm>
          <a:prstGeom prst="line">
            <a:avLst/>
          </a:prstGeom>
          <a:ln>
            <a:solidFill>
              <a:srgbClr val="4EB4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5520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409</TotalTime>
  <Words>2045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do Office</vt:lpstr>
      <vt:lpstr>Microsoft Excel Chart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ANALIA ADRIANA DA SILVA FERREIRA</dc:creator>
  <cp:lastModifiedBy>ANALIA ADRIANA DA SILVA FERREIRA</cp:lastModifiedBy>
  <cp:revision>2</cp:revision>
  <dcterms:created xsi:type="dcterms:W3CDTF">2023-05-18T16:17:58Z</dcterms:created>
  <dcterms:modified xsi:type="dcterms:W3CDTF">2023-08-02T17:31:46Z</dcterms:modified>
</cp:coreProperties>
</file>