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A82B8-DE16-48D3-98CA-7D1893E91ED0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A4AE8-AFFE-472F-BF63-422A68C16E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22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A4AE8-AFFE-472F-BF63-422A68C16ED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10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D6730-2828-0DF4-1D58-99079EB5F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71209-4A87-70B6-2381-40D4DBCA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9AA15A-8102-3294-3DE7-23F4329B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0CBF06-F497-9DFB-7B31-C7E31D45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57A820-D9CC-24C2-7E29-85E5D280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66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ADECF-5E1D-F4B8-117B-C81AAB59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DA317F-7D0A-CCC0-D21A-50750A09B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3B2BCF-6AF3-005C-C32B-2B182B06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9CB956-B806-6E6A-9997-005B8974E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0701EE-1011-B9C6-D342-0E8720FA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59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48D545-9375-5B25-22B1-A4703BE42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D7AFFF-0596-AC78-EC26-6E3821E1F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FC60DC-145B-4271-9403-47AACC4E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D88AE9-2CA7-7911-E8B2-69B3ABE3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64B43B-3FD6-7892-EBE9-844A044F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31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4FC6A-ECE6-A0B0-ED87-8626D19FA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FF78EA-C8F4-3F48-A329-744D3D690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FF20B0-E97F-016C-6609-08551D3C3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B4C1FF-9A10-361E-5CB7-286E52E6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908FE5-A23F-A240-D0A2-CFB48EDC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14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CB64-C9A9-F5D7-BB88-E7BCA55C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D30F72-8E68-05A0-237B-1689F8F14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9435E8-3010-8077-1400-DF97F969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10E97B-BA8B-37F8-D0D8-DA48D8EA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7E03C8-0443-71A5-1A5A-F65942AB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60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DFDD-B3FD-0DAB-BEF4-76F2D9AA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37DE28-32FD-5BD3-889C-F9DABEC64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6A7D89-9861-8D5C-33DD-92970C6EB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0A2648-7131-C886-B1B2-5C8A4321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DF3172-9DF4-8AE1-8CA4-C63B3E2D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D42268-C97D-4A53-8C52-BBA8ADDA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23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03BE8-48AE-4980-522E-96BCD9CF6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64C94B-48AE-4433-FCC9-CD4F879DE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1CFBB50-B4A7-8C34-84CB-8F1C660A5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E55912D-56ED-D7FF-ECE1-22F6F74EC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CAB65B6-5BB1-A15F-1442-71E3316B5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B7C7A6D-E1A7-DDBE-A679-979D39E62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E3FE68B-2B84-9058-3CD2-0F07E0D5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4F899E0-2726-0237-EA57-23832712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918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616D5-E576-3934-D7EB-31816C46A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CB5491A-C8D8-04F0-25C8-86AC970B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E606349-9890-3461-79A4-4DEE0567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64BC386-F908-CD86-AA70-1DA6AC0C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8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B26E148-86DB-9051-57CC-78F34A6F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10E742-1F90-6897-C4E2-FC120C14F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6E07C7-BF58-EF83-5494-E07EAF89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5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81AC4-6218-72CF-1EAF-CC51656A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767592-3598-0496-D1C4-AEF5A2232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E3B0BF-F1CA-6C11-4775-A2DA50C81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4CB029-8067-CE5D-7EC1-735F7DF2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3EB5E1-28B1-F270-9E3A-7A28731D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2082A5-0A89-BFDE-485F-1C2A8FA13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38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9CBEA-46FB-9339-AD91-CC7B0F1D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E7F7E72-4023-305A-46C5-E2DE4BFF9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057FBE-B94B-D205-E1F8-CB1EB94FB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B24AE2-5990-A162-EF7B-17217B3D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C55451-91BA-08CC-162F-AD2AE106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2389A1-F13A-7F72-057D-2E3CD1D4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56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6D5A6AA-2481-95E5-2323-A1CB024EF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656D64-02FB-F650-413D-44EEEC0FA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D490D9-5CB8-4C78-38BF-11E673B73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E2D244-628E-41FB-9F6C-FAF3EA6D91F7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8353DE-9BC4-58EB-C595-46F096C4C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5377F2-771A-8963-F6C9-37D6FEB83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EFBDD-1933-4CC4-B75C-7C497BBD5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72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0162C-0F98-33D0-839A-C3F9A2FB6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38209"/>
            <a:ext cx="9144000" cy="2387600"/>
          </a:xfrm>
        </p:spPr>
        <p:txBody>
          <a:bodyPr/>
          <a:lstStyle/>
          <a:p>
            <a:r>
              <a:rPr lang="pt-BR" dirty="0"/>
              <a:t>Cursos de Aperfeiçoamento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C4F289-FD3F-0985-E8B2-336403B7E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6851" y="4286352"/>
            <a:ext cx="9144000" cy="1655762"/>
          </a:xfrm>
        </p:spPr>
        <p:txBody>
          <a:bodyPr/>
          <a:lstStyle/>
          <a:p>
            <a:r>
              <a:rPr lang="pt-BR" dirty="0"/>
              <a:t>Uma parceria entre SES/PB e ESP/PB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758262B-5968-B440-2CB2-F1A4DCA883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391C004-EF85-C1D0-A607-425C434DE5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2049C81-3A67-A32D-D3C9-2E4664D4DD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4405" y="6097650"/>
            <a:ext cx="6677957" cy="56205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75CADAE-FF59-5A58-9550-8FE3B638C15D}"/>
              </a:ext>
            </a:extLst>
          </p:cNvPr>
          <p:cNvSpPr txBox="1"/>
          <p:nvPr/>
        </p:nvSpPr>
        <p:spPr>
          <a:xfrm>
            <a:off x="4969779" y="5728318"/>
            <a:ext cx="210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Matheus </a:t>
            </a:r>
            <a:r>
              <a:rPr lang="pt-BR" dirty="0" err="1"/>
              <a:t>Spricido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82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3EB38-8CC2-DBEA-0E8F-B4C484EAE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47FDCDD-AD14-D0FF-4C4C-E8CD582D9D7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AF385CB-C807-EBD6-CB3C-AA80048A93C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8C3DC5C-0A0B-A57A-53D7-0877864A3C0E}"/>
              </a:ext>
            </a:extLst>
          </p:cNvPr>
          <p:cNvSpPr txBox="1"/>
          <p:nvPr/>
        </p:nvSpPr>
        <p:spPr>
          <a:xfrm>
            <a:off x="1150374" y="2813447"/>
            <a:ext cx="945863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sz="1800" dirty="0">
                <a:solidFill>
                  <a:srgbClr val="000000"/>
                </a:solidFill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Curso 1 – Curso de Aperfeiçoamento em Regulação do SUS na Paraíba. 60 horas.</a:t>
            </a:r>
          </a:p>
          <a:p>
            <a:pPr lvl="0" algn="just"/>
            <a:r>
              <a:rPr lang="pt-BR" u="sng" dirty="0">
                <a:solidFill>
                  <a:srgbClr val="000000"/>
                </a:solidFill>
                <a:latin typeface="Noto Sans Symbols"/>
                <a:ea typeface="Calibri" panose="020F0502020204030204" pitchFamily="34" charset="0"/>
                <a:cs typeface="Noto Sans Symbols"/>
              </a:rPr>
              <a:t>Público-alvo:</a:t>
            </a:r>
            <a:r>
              <a:rPr lang="pt-PT" dirty="0">
                <a:solidFill>
                  <a:srgbClr val="000000"/>
                </a:solidFill>
                <a:latin typeface="Noto Sans Symbols"/>
                <a:ea typeface="Calibri" panose="020F0502020204030204" pitchFamily="34" charset="0"/>
                <a:cs typeface="Noto Sans Symbols"/>
              </a:rPr>
              <a:t> Pr</a:t>
            </a:r>
            <a:r>
              <a:rPr lang="pt-PT" dirty="0">
                <a:solidFill>
                  <a:srgbClr val="000000"/>
                </a:solidFill>
                <a:latin typeface="Noto Sans Symbols"/>
                <a:ea typeface="Calibri" panose="020F0502020204030204" pitchFamily="34" charset="0"/>
              </a:rPr>
              <a:t>ofissionais que atuam na regulação municipal e/ou estadual ou equipe dos Núcleos Internos de Regulação (NIR)</a:t>
            </a:r>
            <a:endParaRPr lang="pt-BR" dirty="0">
              <a:solidFill>
                <a:srgbClr val="000000"/>
              </a:solidFill>
              <a:latin typeface="Noto Sans Symbols"/>
              <a:ea typeface="Calibri" panose="020F0502020204030204" pitchFamily="34" charset="0"/>
            </a:endParaRPr>
          </a:p>
          <a:p>
            <a:pPr lvl="0" algn="just"/>
            <a:endParaRPr lang="pt-BR" dirty="0">
              <a:solidFill>
                <a:srgbClr val="000000"/>
              </a:solidFill>
              <a:latin typeface="Noto Sans Symbols"/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sz="1800" dirty="0">
                <a:solidFill>
                  <a:srgbClr val="000000"/>
                </a:solidFill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Curso 2 </a:t>
            </a:r>
            <a:r>
              <a:rPr lang="pt-BR" sz="1800" dirty="0"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– </a:t>
            </a:r>
            <a:r>
              <a:rPr lang="pt-BR" sz="1800" dirty="0">
                <a:solidFill>
                  <a:srgbClr val="000000"/>
                </a:solidFill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Curso de Aperfeiçoamento sobre como faturar bem os serviços prestados no SUS. Carga horári</a:t>
            </a:r>
            <a:r>
              <a:rPr lang="pt-BR" dirty="0">
                <a:solidFill>
                  <a:srgbClr val="000000"/>
                </a:solidFill>
                <a:latin typeface="Noto Sans Symbols"/>
                <a:ea typeface="Calibri" panose="020F0502020204030204" pitchFamily="34" charset="0"/>
                <a:cs typeface="Noto Sans Symbols"/>
              </a:rPr>
              <a:t>a: 60 horas.</a:t>
            </a:r>
          </a:p>
          <a:p>
            <a:pPr lvl="0" algn="just"/>
            <a:r>
              <a:rPr lang="pt-BR" sz="1800" u="sng" dirty="0">
                <a:solidFill>
                  <a:srgbClr val="000000"/>
                </a:solidFill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Público-</a:t>
            </a:r>
            <a:r>
              <a:rPr lang="pt-BR" u="sng" dirty="0">
                <a:solidFill>
                  <a:srgbClr val="000000"/>
                </a:solidFill>
                <a:latin typeface="Noto Sans Symbols"/>
                <a:ea typeface="Calibri" panose="020F0502020204030204" pitchFamily="34" charset="0"/>
                <a:cs typeface="Noto Sans Symbols"/>
              </a:rPr>
              <a:t>alvo</a:t>
            </a:r>
            <a:r>
              <a:rPr lang="pt-BR" dirty="0">
                <a:solidFill>
                  <a:srgbClr val="000000"/>
                </a:solidFill>
                <a:latin typeface="Noto Sans Symbols"/>
                <a:ea typeface="Calibri" panose="020F0502020204030204" pitchFamily="34" charset="0"/>
                <a:cs typeface="Noto Sans Symbols"/>
              </a:rPr>
              <a:t>: Técnicos envolvidos com o monitoramento do CNES; monitoramento e faturamento do SIA e SIH.</a:t>
            </a:r>
          </a:p>
          <a:p>
            <a:pPr lvl="0" algn="just"/>
            <a:endParaRPr lang="pt-BR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sz="1800" dirty="0">
                <a:solidFill>
                  <a:srgbClr val="000000"/>
                </a:solidFill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Curso 3 </a:t>
            </a:r>
            <a:r>
              <a:rPr lang="pt-BR" sz="1800" dirty="0">
                <a:effectLst/>
                <a:latin typeface="Noto Sans Symbols"/>
                <a:ea typeface="Calibri" panose="020F0502020204030204" pitchFamily="34" charset="0"/>
                <a:cs typeface="Noto Sans Symbols"/>
              </a:rPr>
              <a:t>– Curso de Aperfeiçoamento em Auditoria do SUS. Carga Horária: 60 horas.</a:t>
            </a:r>
          </a:p>
          <a:p>
            <a:pPr lvl="0" algn="just"/>
            <a:r>
              <a:rPr lang="pt-BR" u="sng" dirty="0">
                <a:latin typeface="Noto Sans Symbols"/>
                <a:ea typeface="Calibri" panose="020F0502020204030204" pitchFamily="34" charset="0"/>
                <a:cs typeface="Noto Sans Symbols"/>
              </a:rPr>
              <a:t>Público-alvo: </a:t>
            </a:r>
            <a:r>
              <a:rPr lang="pt-BR" dirty="0">
                <a:latin typeface="Noto Sans Symbols"/>
                <a:ea typeface="Calibri" panose="020F0502020204030204" pitchFamily="34" charset="0"/>
                <a:cs typeface="Noto Sans Symbols"/>
              </a:rPr>
              <a:t>Pontos-focais dos municípios de 20.000 habitantes para organização e implementação da auditoria da gestão do SUS em âmbito municipal, Gerências Regionais da SES/PB, </a:t>
            </a:r>
            <a:r>
              <a:rPr lang="pt-BR" dirty="0" err="1">
                <a:latin typeface="Noto Sans Symbols"/>
                <a:ea typeface="Calibri" panose="020F0502020204030204" pitchFamily="34" charset="0"/>
                <a:cs typeface="Noto Sans Symbols"/>
              </a:rPr>
              <a:t>Cosems</a:t>
            </a:r>
            <a:r>
              <a:rPr lang="pt-BR" dirty="0">
                <a:latin typeface="Noto Sans Symbols"/>
                <a:ea typeface="Calibri" panose="020F0502020204030204" pitchFamily="34" charset="0"/>
                <a:cs typeface="Noto Sans Symbols"/>
              </a:rPr>
              <a:t>/PB.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4284285-6CB9-D9DF-E061-9DD9FE09D0B0}"/>
              </a:ext>
            </a:extLst>
          </p:cNvPr>
          <p:cNvSpPr txBox="1"/>
          <p:nvPr/>
        </p:nvSpPr>
        <p:spPr>
          <a:xfrm>
            <a:off x="1032387" y="2023230"/>
            <a:ext cx="48079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Cursos de Aperfeiçoamento</a:t>
            </a:r>
          </a:p>
        </p:txBody>
      </p:sp>
    </p:spTree>
    <p:extLst>
      <p:ext uri="{BB962C8B-B14F-4D97-AF65-F5344CB8AC3E}">
        <p14:creationId xmlns:p14="http://schemas.microsoft.com/office/powerpoint/2010/main" val="325978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50E74-211D-15AD-AB96-5F0445609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CBD76A-0BC0-0345-F9FC-6C692D2CA84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996696C-289E-11E8-B777-DD4EFA4DE31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891D938-FCA1-689E-565D-EBF50269AFCB}"/>
              </a:ext>
            </a:extLst>
          </p:cNvPr>
          <p:cNvSpPr txBox="1"/>
          <p:nvPr/>
        </p:nvSpPr>
        <p:spPr>
          <a:xfrm>
            <a:off x="5378245" y="2896234"/>
            <a:ext cx="617465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 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Cursos têm como objetivo formar trabalhadores e gestores que atuam na regulação, controle e/ou auditoria do SUS, buscando </a:t>
            </a:r>
            <a:r>
              <a:rPr lang="pt-BR" sz="1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qualificar o acesso aos serviços de saúde de forma regionalizada.</a:t>
            </a:r>
          </a:p>
          <a:p>
            <a:pPr indent="-1270"/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5F3A7EA-9B4E-C4A6-61B9-BF9ECD7300AD}"/>
              </a:ext>
            </a:extLst>
          </p:cNvPr>
          <p:cNvSpPr txBox="1"/>
          <p:nvPr/>
        </p:nvSpPr>
        <p:spPr>
          <a:xfrm>
            <a:off x="5378245" y="2188347"/>
            <a:ext cx="3637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Objetivo dos cursos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CBF3726-F062-4AEE-7027-9094777DED00}"/>
              </a:ext>
            </a:extLst>
          </p:cNvPr>
          <p:cNvSpPr txBox="1"/>
          <p:nvPr/>
        </p:nvSpPr>
        <p:spPr>
          <a:xfrm>
            <a:off x="5378245" y="4577873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Estes Cursos integram as ações previstas no </a:t>
            </a:r>
            <a:r>
              <a:rPr lang="pt-BR" sz="1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Projeto REAP QUALI da SES/PB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no qual partiu da necessidade de subsidiar as equipes locais da regulação e áreas relacionadas  para a discussão dos processos de trabalho, visando também atender a política de educação permanente no SUS.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83939BC-24B2-CA40-4D03-EA6C138C3BF3}"/>
              </a:ext>
            </a:extLst>
          </p:cNvPr>
          <p:cNvSpPr txBox="1"/>
          <p:nvPr/>
        </p:nvSpPr>
        <p:spPr>
          <a:xfrm>
            <a:off x="314638" y="2188347"/>
            <a:ext cx="44245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Supervisora geral dos Cursos: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2389CCA-F34A-E1B2-A40E-193EAC41A0BC}"/>
              </a:ext>
            </a:extLst>
          </p:cNvPr>
          <p:cNvSpPr txBox="1"/>
          <p:nvPr/>
        </p:nvSpPr>
        <p:spPr>
          <a:xfrm>
            <a:off x="235980" y="4347040"/>
            <a:ext cx="442451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Responsável técnica pelos Cursos: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53F4CF8-87A2-9214-B56A-71C17593CAE8}"/>
              </a:ext>
            </a:extLst>
          </p:cNvPr>
          <p:cNvSpPr txBox="1"/>
          <p:nvPr/>
        </p:nvSpPr>
        <p:spPr>
          <a:xfrm>
            <a:off x="314638" y="2701744"/>
            <a:ext cx="50636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Lidiane Nascimento Cassimiro</a:t>
            </a:r>
          </a:p>
          <a:p>
            <a:r>
              <a:rPr lang="pt-BR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Gerência Executiva de Regulação e Avaliação da Assistência da Secretaria de Saúde da Paraíba</a:t>
            </a:r>
            <a:endParaRPr lang="pt-BR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67442EF-03C4-66C5-F715-CABBE91BFEC6}"/>
              </a:ext>
            </a:extLst>
          </p:cNvPr>
          <p:cNvSpPr txBox="1"/>
          <p:nvPr/>
        </p:nvSpPr>
        <p:spPr>
          <a:xfrm>
            <a:off x="280220" y="5229769"/>
            <a:ext cx="4458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indent="-1270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Alane Andrelino Ribeiro</a:t>
            </a:r>
          </a:p>
          <a:p>
            <a:pPr marL="1270" indent="-1270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Coordenadora o Eixo III do REAP QUALI/PB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3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CF3B1-F19A-5066-66F0-EE3188179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C4C5604-9B85-69AF-A98D-D19402251A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E96DB60-6B06-E9AA-7505-23FCC587010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13BAC7A-871A-995F-93E1-9E733AB3794D}"/>
              </a:ext>
            </a:extLst>
          </p:cNvPr>
          <p:cNvSpPr txBox="1"/>
          <p:nvPr/>
        </p:nvSpPr>
        <p:spPr>
          <a:xfrm>
            <a:off x="1150374" y="1738209"/>
            <a:ext cx="3637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Metodologia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98FC771-6A75-7381-4A08-21C3FAEE67BB}"/>
              </a:ext>
            </a:extLst>
          </p:cNvPr>
          <p:cNvSpPr txBox="1"/>
          <p:nvPr/>
        </p:nvSpPr>
        <p:spPr>
          <a:xfrm>
            <a:off x="1740309" y="2461555"/>
            <a:ext cx="867205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just"/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lém da apropriação dos conhecimentos, os estudantes/trabalhadores serão estimulados a pensar as práticas cotidianas do trabalho e refletir sobre elas a partir do suporte técnico, acadêmico e normativo do SUS e repensar sua prática promovendo integração e mudanças nos processos de trabalho. Assim, estarão efetivamente, enquanto estudam e compreendem sua realidade, transformando os serviços de saúde. </a:t>
            </a:r>
          </a:p>
          <a:p>
            <a:pPr indent="-1270" algn="just"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70" algn="just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cursos serão desenvolvidos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etapas inter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dependentes, com momentos de encontros presenciais no território no âmbito das regiões de saúde, momentos autoinstrucionais em plataforma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moodle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atividades de dispersão junto ao serviço do(a) trabalhador(a)/estudante.</a:t>
            </a:r>
          </a:p>
          <a:p>
            <a:pPr indent="-635"/>
            <a:endParaRPr lang="pt-B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acompanhamento pedagógico acontecerá durante todo os cursos com suporte de apoiadores do eixo Regulação e do eixo Educação Permanente do Projeto REAP QUALI/PB.</a:t>
            </a:r>
          </a:p>
          <a:p>
            <a:pPr indent="-635"/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1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90ADF-22A0-0EAE-B1E7-118552CC1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DA99651-CEE6-2DCB-62CA-4E7264FBF6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249C120-0A25-7C40-B6EC-445F7691021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F651A76-A843-589E-B9E9-3BD4EDF49FCA}"/>
              </a:ext>
            </a:extLst>
          </p:cNvPr>
          <p:cNvSpPr txBox="1"/>
          <p:nvPr/>
        </p:nvSpPr>
        <p:spPr>
          <a:xfrm>
            <a:off x="1150374" y="1738209"/>
            <a:ext cx="3637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Mapa de aprendizagem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27A87B1-2713-7A49-5090-E7869E81BB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0374" y="2541247"/>
            <a:ext cx="9495343" cy="3368332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AB234FE-04E2-DD0C-5417-0A3E200368CC}"/>
              </a:ext>
            </a:extLst>
          </p:cNvPr>
          <p:cNvSpPr txBox="1"/>
          <p:nvPr/>
        </p:nvSpPr>
        <p:spPr>
          <a:xfrm>
            <a:off x="3881070" y="6250952"/>
            <a:ext cx="181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31/03 a 30/04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735D54F-2810-E480-5EE1-A18E4FBA9FB1}"/>
              </a:ext>
            </a:extLst>
          </p:cNvPr>
          <p:cNvSpPr txBox="1"/>
          <p:nvPr/>
        </p:nvSpPr>
        <p:spPr>
          <a:xfrm>
            <a:off x="6466954" y="6250952"/>
            <a:ext cx="181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06/05 a 30/05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9423877-8ABD-88BE-3405-2E5ED532C187}"/>
              </a:ext>
            </a:extLst>
          </p:cNvPr>
          <p:cNvSpPr txBox="1"/>
          <p:nvPr/>
        </p:nvSpPr>
        <p:spPr>
          <a:xfrm>
            <a:off x="8831238" y="6250952"/>
            <a:ext cx="181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01/06 a 31/06</a:t>
            </a:r>
          </a:p>
        </p:txBody>
      </p:sp>
    </p:spTree>
    <p:extLst>
      <p:ext uri="{BB962C8B-B14F-4D97-AF65-F5344CB8AC3E}">
        <p14:creationId xmlns:p14="http://schemas.microsoft.com/office/powerpoint/2010/main" val="135128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B2286E5B-4E4A-EE6B-9346-6E265300B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90748" y="1889036"/>
            <a:ext cx="8289823" cy="4268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Curso de Aperfeiçoamento em Regulação do SUS na Paraíba</a:t>
            </a:r>
          </a:p>
        </p:txBody>
      </p:sp>
      <p:sp>
        <p:nvSpPr>
          <p:cNvPr id="7" name="Título 5">
            <a:extLst>
              <a:ext uri="{FF2B5EF4-FFF2-40B4-BE49-F238E27FC236}">
                <a16:creationId xmlns:a16="http://schemas.microsoft.com/office/drawing/2014/main" id="{392933D6-3302-E85A-FE7F-47944D52FC69}"/>
              </a:ext>
            </a:extLst>
          </p:cNvPr>
          <p:cNvSpPr txBox="1">
            <a:spLocks/>
          </p:cNvSpPr>
          <p:nvPr/>
        </p:nvSpPr>
        <p:spPr>
          <a:xfrm>
            <a:off x="907026" y="2386587"/>
            <a:ext cx="489426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Objetivos Específicos</a:t>
            </a:r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1339CF20-1FA2-6B74-6016-8C2724383F9A}"/>
              </a:ext>
            </a:extLst>
          </p:cNvPr>
          <p:cNvSpPr txBox="1">
            <a:spLocks/>
          </p:cNvSpPr>
          <p:nvPr/>
        </p:nvSpPr>
        <p:spPr>
          <a:xfrm>
            <a:off x="3505199" y="3903021"/>
            <a:ext cx="566092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Competências a serem desenvolvidas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550AB20-CE8C-3529-9255-58DEA4B1E868}"/>
              </a:ext>
            </a:extLst>
          </p:cNvPr>
          <p:cNvSpPr txBox="1"/>
          <p:nvPr/>
        </p:nvSpPr>
        <p:spPr>
          <a:xfrm>
            <a:off x="838200" y="2813435"/>
            <a:ext cx="9018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Promover o conhecimento sobre a Política Nacional de Regulação do SUS e </a:t>
            </a:r>
          </a:p>
          <a:p>
            <a:r>
              <a:rPr lang="pt-BR" dirty="0"/>
              <a:t>papel na integração com outras políticas nacionais.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Apresentar o processo de organização da regulação assistencial do SUS;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Promover a qualificação e fortalecimento da regulação assistencial do SUS na Paraíba.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2E8C4A1-DBA9-F160-CB0C-51874C33189A}"/>
              </a:ext>
            </a:extLst>
          </p:cNvPr>
          <p:cNvSpPr txBox="1"/>
          <p:nvPr/>
        </p:nvSpPr>
        <p:spPr>
          <a:xfrm>
            <a:off x="3505198" y="4471414"/>
            <a:ext cx="769374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Compreensão sobre a organização e funcionamento da regulação do SUS na Paraíba e suas formas de operacionalização;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Capacidade de dialogo com os profissionais quanto à utilização satisfatória dos protocolos e fluxos assistenciais institucionalizados na Paraíba;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2B291C"/>
                </a:solidFill>
                <a:effectLst/>
              </a:rPr>
              <a:t>Habilidade de identificar e implementar ações de regulação a nível local e regional.</a:t>
            </a:r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DA36757-98C2-C769-EBCA-4439DB52926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343E21A-25F9-89A3-1BD3-AAE7CA0BDB8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316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ED875-6886-78ED-649F-C46660F4A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2D60158-4C0D-7930-1C6A-8BA8941AC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2345" y="1632818"/>
            <a:ext cx="3066319" cy="4351338"/>
          </a:xfrm>
          <a:ln w="76200">
            <a:solidFill>
              <a:schemeClr val="accent5">
                <a:lumMod val="40000"/>
                <a:lumOff val="60000"/>
              </a:schemeClr>
            </a:solidFill>
          </a:ln>
        </p:spPr>
      </p:pic>
      <p:sp>
        <p:nvSpPr>
          <p:cNvPr id="7" name="Título 5">
            <a:extLst>
              <a:ext uri="{FF2B5EF4-FFF2-40B4-BE49-F238E27FC236}">
                <a16:creationId xmlns:a16="http://schemas.microsoft.com/office/drawing/2014/main" id="{0B00F72E-680C-984D-94C3-BDDB61D36F91}"/>
              </a:ext>
            </a:extLst>
          </p:cNvPr>
          <p:cNvSpPr txBox="1">
            <a:spLocks/>
          </p:cNvSpPr>
          <p:nvPr/>
        </p:nvSpPr>
        <p:spPr>
          <a:xfrm>
            <a:off x="838200" y="1733797"/>
            <a:ext cx="489426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Atividades de dispersão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40B5BB1-5846-1DCB-DF3E-C1B6E2DB96AC}"/>
              </a:ext>
            </a:extLst>
          </p:cNvPr>
          <p:cNvSpPr txBox="1"/>
          <p:nvPr/>
        </p:nvSpPr>
        <p:spPr>
          <a:xfrm>
            <a:off x="913972" y="2098477"/>
            <a:ext cx="6096000" cy="3885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buNone/>
            </a:pPr>
            <a:endParaRPr lang="pt-BR" dirty="0">
              <a:solidFill>
                <a:srgbClr val="5D5491"/>
              </a:solidFill>
              <a:effectLst/>
              <a:latin typeface="YAFdJjTk5UU 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2B291C"/>
                </a:solidFill>
                <a:effectLst/>
              </a:rPr>
              <a:t>Tema: </a:t>
            </a:r>
            <a:r>
              <a:rPr lang="pt-BR" b="0" i="0" dirty="0">
                <a:solidFill>
                  <a:srgbClr val="2B291C"/>
                </a:solidFill>
                <a:effectLst/>
              </a:rPr>
              <a:t>Impressões sobre o Seminário e aulas introdutórias e discussão da organização da Política de regulação a nível local. 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b="1" i="0" dirty="0">
              <a:solidFill>
                <a:srgbClr val="2B291C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2B291C"/>
                </a:solidFill>
                <a:effectLst/>
              </a:rPr>
              <a:t>Tema</a:t>
            </a:r>
            <a:r>
              <a:rPr lang="pt-BR" b="0" i="0" dirty="0">
                <a:solidFill>
                  <a:srgbClr val="2B291C"/>
                </a:solidFill>
                <a:effectLst/>
              </a:rPr>
              <a:t>: Diagnóstico situacional da regulação na rede de serviços de saúde.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b="1" i="0" dirty="0">
              <a:solidFill>
                <a:srgbClr val="2B291C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2B291C"/>
                </a:solidFill>
                <a:effectLst/>
              </a:rPr>
              <a:t>Tema: </a:t>
            </a:r>
            <a:r>
              <a:rPr lang="pt-BR" b="0" i="0" dirty="0">
                <a:solidFill>
                  <a:srgbClr val="2B291C"/>
                </a:solidFill>
                <a:effectLst/>
              </a:rPr>
              <a:t>Elaboração e consolidação de estratégias de regulação a serem implementadas nos municípios da região de saúde.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b="1" i="0" dirty="0">
              <a:solidFill>
                <a:srgbClr val="2B291C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2B291C"/>
                </a:solidFill>
                <a:effectLst/>
              </a:rPr>
              <a:t>Tema</a:t>
            </a:r>
            <a:r>
              <a:rPr lang="pt-BR" b="0" i="0" dirty="0">
                <a:solidFill>
                  <a:srgbClr val="2B291C"/>
                </a:solidFill>
                <a:effectLst/>
              </a:rPr>
              <a:t>: Avaliação/devolutiva aos gestores e outros tomadores de decisão.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C6BDBE5-032F-9017-D26C-65841C6DCEDB}"/>
              </a:ext>
            </a:extLst>
          </p:cNvPr>
          <p:cNvSpPr txBox="1"/>
          <p:nvPr/>
        </p:nvSpPr>
        <p:spPr>
          <a:xfrm>
            <a:off x="3485107" y="6348836"/>
            <a:ext cx="352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Turmas por regiões de saúde!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627CA1D-02A9-1FB8-DCB1-B85902DB5D1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E2E40B8-5E79-7EE8-5408-637CED41FC3B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259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78D16-7AAD-B1CB-59A8-FA9B8B4E8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AA10C37F-466B-0592-CC44-486981DD70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18287" y="1670145"/>
            <a:ext cx="7155426" cy="7592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Cursos de Aperfeiçoamento sobre como faturar bem os serviços prestados no SUS. </a:t>
            </a:r>
          </a:p>
        </p:txBody>
      </p:sp>
      <p:sp>
        <p:nvSpPr>
          <p:cNvPr id="7" name="Título 5">
            <a:extLst>
              <a:ext uri="{FF2B5EF4-FFF2-40B4-BE49-F238E27FC236}">
                <a16:creationId xmlns:a16="http://schemas.microsoft.com/office/drawing/2014/main" id="{E316B018-EABF-9C6A-EDF4-54A58B6CD143}"/>
              </a:ext>
            </a:extLst>
          </p:cNvPr>
          <p:cNvSpPr txBox="1">
            <a:spLocks/>
          </p:cNvSpPr>
          <p:nvPr/>
        </p:nvSpPr>
        <p:spPr>
          <a:xfrm>
            <a:off x="1012720" y="2503351"/>
            <a:ext cx="489426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Objetivos Específicos</a:t>
            </a:r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920C0EA3-DAC9-C212-673B-2C851DE957BA}"/>
              </a:ext>
            </a:extLst>
          </p:cNvPr>
          <p:cNvSpPr txBox="1">
            <a:spLocks/>
          </p:cNvSpPr>
          <p:nvPr/>
        </p:nvSpPr>
        <p:spPr>
          <a:xfrm>
            <a:off x="2233150" y="4717573"/>
            <a:ext cx="566092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Competências a serem desenvolvidas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E409FD5-FCAF-DC1C-431A-4F9826E4F653}"/>
              </a:ext>
            </a:extLst>
          </p:cNvPr>
          <p:cNvSpPr txBox="1"/>
          <p:nvPr/>
        </p:nvSpPr>
        <p:spPr>
          <a:xfrm>
            <a:off x="1012720" y="2963760"/>
            <a:ext cx="810178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Promover a atualização do Cadastro Nacional de Estabelecimentos de Saúde (CNES) em conformidade com a realidade do estabelecimento;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Apresentar sistemas e outras ferramentas para registro e monitoramento da produção hospitalar e ambulatorial dos procedimentos no SUS na Paraíba;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Descrever o processo de analise do faturamento hospitalar e ambulatorial para evitar rejeição e inconsistências na produção.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6B779A-C791-0395-B75D-D247DC86E97A}"/>
              </a:ext>
            </a:extLst>
          </p:cNvPr>
          <p:cNvSpPr txBox="1"/>
          <p:nvPr/>
        </p:nvSpPr>
        <p:spPr>
          <a:xfrm>
            <a:off x="2330247" y="5143003"/>
            <a:ext cx="97535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Capacidade de realizar cadastro  no CNES de maneira adequada e verificação de inconsistências com o faturamento;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Saber registrar os dados corretamente e realizar coleta de dados para monitoramento das ações e serviços de saúde realizadas no território desde a APS à </a:t>
            </a:r>
            <a:r>
              <a:rPr lang="pt-BR"/>
              <a:t>Atenção Especializada</a:t>
            </a:r>
            <a:r>
              <a:rPr lang="pt-BR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Capacidade de analise do faturamento hospitalar e ambulatorial para evitar rejeição e inconsistências na produção.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C0D8906-08B3-5621-EB4F-78A2911ADA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B156D62D-25F8-809A-1690-AB53384406A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686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A3A93-9220-3808-7C7B-F2B2D6A44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D6C4913-AF97-3E3D-FACE-6DD0A1512E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3203" y="2017771"/>
            <a:ext cx="7145594" cy="4268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Cursos de Aperfeiçoamento em Auditoria do SUS </a:t>
            </a:r>
          </a:p>
        </p:txBody>
      </p:sp>
      <p:sp>
        <p:nvSpPr>
          <p:cNvPr id="7" name="Título 5">
            <a:extLst>
              <a:ext uri="{FF2B5EF4-FFF2-40B4-BE49-F238E27FC236}">
                <a16:creationId xmlns:a16="http://schemas.microsoft.com/office/drawing/2014/main" id="{F1E2EE39-72E5-2806-48A5-D5AA132E5A2A}"/>
              </a:ext>
            </a:extLst>
          </p:cNvPr>
          <p:cNvSpPr txBox="1">
            <a:spLocks/>
          </p:cNvSpPr>
          <p:nvPr/>
        </p:nvSpPr>
        <p:spPr>
          <a:xfrm>
            <a:off x="909484" y="2666446"/>
            <a:ext cx="489426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Objetivos Específicos</a:t>
            </a:r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320507D5-D132-E5B2-4D42-286D7ECCAE39}"/>
              </a:ext>
            </a:extLst>
          </p:cNvPr>
          <p:cNvSpPr txBox="1">
            <a:spLocks/>
          </p:cNvSpPr>
          <p:nvPr/>
        </p:nvSpPr>
        <p:spPr>
          <a:xfrm>
            <a:off x="3534697" y="4479130"/>
            <a:ext cx="5660923" cy="426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Competências a serem desenvolvidas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20B950A-85FC-07B4-414D-8ABBBB9A68F0}"/>
              </a:ext>
            </a:extLst>
          </p:cNvPr>
          <p:cNvSpPr txBox="1"/>
          <p:nvPr/>
        </p:nvSpPr>
        <p:spPr>
          <a:xfrm>
            <a:off x="838200" y="3110101"/>
            <a:ext cx="8514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Apresentar o funcionamento do Sistema Nacional de Auditoria (SNA) no SUS;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Descrever  como organizar, planejar e implementar a Auditoria no SUS à nível municipal.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B00D78A-F421-8716-A3F0-F35366A406D0}"/>
              </a:ext>
            </a:extLst>
          </p:cNvPr>
          <p:cNvSpPr txBox="1"/>
          <p:nvPr/>
        </p:nvSpPr>
        <p:spPr>
          <a:xfrm>
            <a:off x="5007078" y="5103674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Compreensão da organização do SNA do SUS;</a:t>
            </a:r>
          </a:p>
          <a:p>
            <a:r>
              <a:rPr lang="pt-BR" dirty="0"/>
              <a:t>Conhecer a estrutura mínima necessária para implantação do SNA à nível municipal;</a:t>
            </a:r>
          </a:p>
          <a:p>
            <a:r>
              <a:rPr lang="pt-BR" dirty="0"/>
              <a:t>Capacidade de construir uma matriz de planejamento municipal em Auditoria do SUS.</a:t>
            </a:r>
          </a:p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29F0F55-F63C-365D-B4C4-7D4F385D06F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7" t="2109" r="33339" b="87940"/>
          <a:stretch/>
        </p:blipFill>
        <p:spPr bwMode="auto">
          <a:xfrm>
            <a:off x="3952574" y="322366"/>
            <a:ext cx="3421620" cy="141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11C2C55C-42BF-15A8-D275-4B08F5A0B4B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7" t="20030" r="-116" b="14962"/>
          <a:stretch/>
        </p:blipFill>
        <p:spPr bwMode="auto">
          <a:xfrm>
            <a:off x="11474245" y="-39329"/>
            <a:ext cx="717755" cy="693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1111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822</Words>
  <Application>Microsoft Office PowerPoint</Application>
  <PresentationFormat>Widescreen</PresentationFormat>
  <Paragraphs>69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Cursos de Aperfeiçoamento</vt:lpstr>
      <vt:lpstr>Apresentação do PowerPoint</vt:lpstr>
      <vt:lpstr>Apresentação do PowerPoint</vt:lpstr>
      <vt:lpstr>Apresentação do PowerPoint</vt:lpstr>
      <vt:lpstr>Apresentação do PowerPoint</vt:lpstr>
      <vt:lpstr>Curso de Aperfeiçoamento em Regulação do SUS na Paraíba</vt:lpstr>
      <vt:lpstr>Apresentação do PowerPoint</vt:lpstr>
      <vt:lpstr>Cursos de Aperfeiçoamento sobre como faturar bem os serviços prestados no SUS. </vt:lpstr>
      <vt:lpstr>Cursos de Aperfeiçoamento em Auditoria do SUS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Cursos de Aperfeiçoamento</dc:title>
  <dc:creator>Alane Andrelino Ribeiro</dc:creator>
  <cp:lastModifiedBy>alane ribeiro</cp:lastModifiedBy>
  <cp:revision>13</cp:revision>
  <dcterms:created xsi:type="dcterms:W3CDTF">2025-03-11T17:13:56Z</dcterms:created>
  <dcterms:modified xsi:type="dcterms:W3CDTF">2025-03-26T19:33:25Z</dcterms:modified>
</cp:coreProperties>
</file>